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  <p:sldMasterId id="2147483672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1228AC-434F-421E-BB57-C706548A67E0}">
  <a:tblStyle styleId="{9B1228AC-434F-421E-BB57-C706548A67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47"/>
  </p:normalViewPr>
  <p:slideViewPr>
    <p:cSldViewPr snapToGrid="0" snapToObjects="1">
      <p:cViewPr varScale="1">
        <p:scale>
          <a:sx n="183" d="100"/>
          <a:sy n="183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5c3746c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5c3746c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c5ed8cd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36c5ed8cdd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c5596cd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c5596cd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deda30ec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36deda30ec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0d5dd0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380d5dd04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deda30ec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deda30ec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deda30e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deda30e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c5ed8cdd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36c5ed8cdd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c58220a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36c58220a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c58220a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36c58220a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c58220a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6c58220a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c679dc4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36c679dc4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c679dc4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6c679dc4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c58220a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36c58220a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5cea8e0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65cea8e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c58220a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36c58220a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c58220a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36c58220a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c58220a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36c58220a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de9f92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36de9f92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5ed8cdd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6c5ed8cdd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de9f927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36de9f927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5cea8e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365cea8e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de9f927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36de9f927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de9f92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36de9f92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f11323b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36f11323b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c5ed8cdd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36c5ed8cdd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c5ed8cdd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c5ed8cdd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6c5ed8cdd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36c5ed8cdd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c5ed8cd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36c5ed8cd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6c5ed8cdd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36c5ed8cdd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c5596cd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c5596cd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c5ed8cdd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g36c5ed8cdd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6c5ed8cdd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36c5ed8cdd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c5ed8cdd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36c5ed8cdd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c5596cd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36c5596cd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5c3746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5c3746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5c3746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5c3746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f11323b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f11323b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5c3746c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5c3746c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f11323b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f11323b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4800"/>
              <a:buFont typeface="Dosis Light"/>
              <a:buNone/>
              <a:defRPr sz="48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2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rgbClr val="9BCF6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3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156803" y="211499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 rot="8585060">
            <a:off x="241104" y="264327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BCF6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1B1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Dosis Light"/>
              <a:buNone/>
              <a:defRPr sz="40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⊷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⊶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⊸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●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○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■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●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○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■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 b="0" i="0" u="none" strike="noStrike" cap="none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⊷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⊶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⊸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⊷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⊶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⊸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⊷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⊶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1400"/>
              <a:buFont typeface="Pontano Sans"/>
              <a:buChar char="⊸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51B14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0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rot="-5564790">
            <a:off x="1156803" y="211499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rot="8585060">
            <a:off x="241104" y="264327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1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154" name="Google Shape;154;p26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155" name="Google Shape;155;p2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6"/>
          <p:cNvSpPr txBox="1"/>
          <p:nvPr/>
        </p:nvSpPr>
        <p:spPr>
          <a:xfrm>
            <a:off x="1154700" y="1443250"/>
            <a:ext cx="6834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>
                <a:latin typeface="Raleway"/>
                <a:ea typeface="Raleway"/>
                <a:cs typeface="Raleway"/>
                <a:sym typeface="Raleway"/>
              </a:rPr>
              <a:t>Pollinator Habitat Restoration Tools</a:t>
            </a:r>
            <a:endParaRPr sz="30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1082850" y="2189275"/>
            <a:ext cx="78270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Testing varied planting and herbicide application dates on imazapic-tolerant wildflowers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1166700" y="3763525"/>
            <a:ext cx="59589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1082850" y="3189675"/>
            <a:ext cx="4401900" cy="16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Client:                   Eleanor Schumacher</a:t>
            </a:r>
            <a:endParaRPr sz="15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"/>
                <a:ea typeface="Raleway"/>
                <a:cs typeface="Raleway"/>
                <a:sym typeface="Raleway"/>
              </a:rPr>
              <a:t>                         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011550" y="685875"/>
            <a:ext cx="39696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l="23594" t="58995" r="4864" b="12756"/>
          <a:stretch/>
        </p:blipFill>
        <p:spPr>
          <a:xfrm>
            <a:off x="7273875" y="1802700"/>
            <a:ext cx="1565400" cy="2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ctrTitle"/>
          </p:nvPr>
        </p:nvSpPr>
        <p:spPr>
          <a:xfrm>
            <a:off x="4731150" y="2330450"/>
            <a:ext cx="4320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Data Preprocessing</a:t>
            </a:r>
            <a:endParaRPr sz="30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3">
            <a:alphaModFix/>
          </a:blip>
          <a:srcRect t="3901"/>
          <a:stretch/>
        </p:blipFill>
        <p:spPr>
          <a:xfrm>
            <a:off x="219475" y="102775"/>
            <a:ext cx="2876050" cy="50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/>
          <p:nvPr/>
        </p:nvSpPr>
        <p:spPr>
          <a:xfrm>
            <a:off x="4942950" y="554875"/>
            <a:ext cx="3801300" cy="853200"/>
          </a:xfrm>
          <a:prstGeom prst="wedgeRoundRectCallout">
            <a:avLst>
              <a:gd name="adj1" fmla="val -145006"/>
              <a:gd name="adj2" fmla="val -808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Plants which are not native but planted</a:t>
            </a:r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4793150" y="1924975"/>
            <a:ext cx="3801300" cy="790200"/>
          </a:xfrm>
          <a:prstGeom prst="wedgeRoundRectCallout">
            <a:avLst>
              <a:gd name="adj1" fmla="val -118275"/>
              <a:gd name="adj2" fmla="val -8810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Grass = </a:t>
            </a:r>
            <a:r>
              <a:rPr lang="en">
                <a:solidFill>
                  <a:schemeClr val="dk1"/>
                </a:solidFill>
              </a:rPr>
              <a:t>Bigbluestem+Littlebluestem</a:t>
            </a:r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4012025" y="3232075"/>
            <a:ext cx="3801300" cy="790200"/>
          </a:xfrm>
          <a:prstGeom prst="wedgeRoundRectCallout">
            <a:avLst>
              <a:gd name="adj1" fmla="val -79332"/>
              <a:gd name="adj2" fmla="val -6166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Undesired Grass + Weeds</a:t>
            </a:r>
            <a:endParaRPr/>
          </a:p>
        </p:txBody>
      </p:sp>
      <p:grpSp>
        <p:nvGrpSpPr>
          <p:cNvPr id="238" name="Google Shape;238;p37"/>
          <p:cNvGrpSpPr/>
          <p:nvPr/>
        </p:nvGrpSpPr>
        <p:grpSpPr>
          <a:xfrm>
            <a:off x="8061858" y="4022267"/>
            <a:ext cx="870059" cy="847409"/>
            <a:chOff x="5926225" y="921350"/>
            <a:chExt cx="517800" cy="504350"/>
          </a:xfrm>
        </p:grpSpPr>
        <p:sp>
          <p:nvSpPr>
            <p:cNvPr id="239" name="Google Shape;239;p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l="16348" r="16234"/>
          <a:stretch/>
        </p:blipFill>
        <p:spPr>
          <a:xfrm>
            <a:off x="4390649" y="98675"/>
            <a:ext cx="4456500" cy="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8"/>
          <p:cNvGrpSpPr/>
          <p:nvPr/>
        </p:nvGrpSpPr>
        <p:grpSpPr>
          <a:xfrm>
            <a:off x="7991233" y="173467"/>
            <a:ext cx="870059" cy="847409"/>
            <a:chOff x="5926225" y="921350"/>
            <a:chExt cx="517800" cy="504350"/>
          </a:xfrm>
        </p:grpSpPr>
        <p:sp>
          <p:nvSpPr>
            <p:cNvPr id="247" name="Google Shape;247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3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13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250" name="Google Shape;250;p38"/>
          <p:cNvGrpSpPr/>
          <p:nvPr/>
        </p:nvGrpSpPr>
        <p:grpSpPr>
          <a:xfrm>
            <a:off x="269644" y="3961474"/>
            <a:ext cx="432570" cy="421334"/>
            <a:chOff x="5926225" y="921350"/>
            <a:chExt cx="517800" cy="504350"/>
          </a:xfrm>
        </p:grpSpPr>
        <p:sp>
          <p:nvSpPr>
            <p:cNvPr id="251" name="Google Shape;251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38"/>
          <p:cNvSpPr/>
          <p:nvPr/>
        </p:nvSpPr>
        <p:spPr>
          <a:xfrm>
            <a:off x="438488" y="42351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3189900" y="1103300"/>
            <a:ext cx="3944400" cy="27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Target Variable-----Ratio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(Grass+Forbs)/(Grass+Forbs+Weeds)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Some denominators are 0, which produces some NAs;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Convert NAs into 0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t="3952" b="11602"/>
          <a:stretch/>
        </p:blipFill>
        <p:spPr>
          <a:xfrm>
            <a:off x="1233975" y="86762"/>
            <a:ext cx="1600638" cy="49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l="16348" r="16234"/>
          <a:stretch/>
        </p:blipFill>
        <p:spPr>
          <a:xfrm>
            <a:off x="3205650" y="173475"/>
            <a:ext cx="4414550" cy="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14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51" y="230875"/>
            <a:ext cx="2974025" cy="48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5305950" y="746275"/>
            <a:ext cx="3736200" cy="1062000"/>
          </a:xfrm>
          <a:prstGeom prst="wedgeRoundRectCallout">
            <a:avLst>
              <a:gd name="adj1" fmla="val -141439"/>
              <a:gd name="adj2" fmla="val -535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Stratified :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0: No Stratification      </a:t>
            </a:r>
            <a:endParaRPr sz="1800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1: Cold Stratification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5273400" y="1999750"/>
            <a:ext cx="3801300" cy="1328700"/>
          </a:xfrm>
          <a:prstGeom prst="wedgeRoundRectCallout">
            <a:avLst>
              <a:gd name="adj1" fmla="val -121464"/>
              <a:gd name="adj2" fmla="val -5944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: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0: Traditional pollinator seed mix   </a:t>
            </a:r>
            <a:endParaRPr sz="1800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1: Plateau-tolerant pollinator seed                       mix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5273400" y="3586150"/>
            <a:ext cx="3713700" cy="1217700"/>
          </a:xfrm>
          <a:prstGeom prst="wedgeRoundRectCallout">
            <a:avLst>
              <a:gd name="adj1" fmla="val -103305"/>
              <a:gd name="adj2" fmla="val -6711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Application:(application time):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0: No herbicide application   </a:t>
            </a:r>
            <a:endParaRPr sz="1800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1: Pre-emergent application </a:t>
            </a:r>
            <a:endParaRPr sz="1800" i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2: Post-emergent application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l="16348" r="16234"/>
          <a:stretch/>
        </p:blipFill>
        <p:spPr>
          <a:xfrm>
            <a:off x="4390649" y="98675"/>
            <a:ext cx="4456500" cy="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00" y="83777"/>
            <a:ext cx="4986800" cy="49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/>
          <p:nvPr/>
        </p:nvSpPr>
        <p:spPr>
          <a:xfrm>
            <a:off x="6018325" y="941600"/>
            <a:ext cx="2935500" cy="569100"/>
          </a:xfrm>
          <a:prstGeom prst="wedgeRoundRectCallout">
            <a:avLst>
              <a:gd name="adj1" fmla="val -196165"/>
              <a:gd name="adj2" fmla="val -511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Soil Health: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Healthy, Less Healthy, Disturbed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" name="Google Shape;273;p40"/>
          <p:cNvSpPr/>
          <p:nvPr/>
        </p:nvSpPr>
        <p:spPr>
          <a:xfrm>
            <a:off x="5967625" y="1814575"/>
            <a:ext cx="3118800" cy="733800"/>
          </a:xfrm>
          <a:prstGeom prst="wedgeRoundRectCallout">
            <a:avLst>
              <a:gd name="adj1" fmla="val -155865"/>
              <a:gd name="adj2" fmla="val -6510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Soil Structure: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Healthy, Less Healthy, Compacted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0"/>
          <p:cNvSpPr/>
          <p:nvPr/>
        </p:nvSpPr>
        <p:spPr>
          <a:xfrm>
            <a:off x="5715700" y="2800875"/>
            <a:ext cx="3147000" cy="1077900"/>
          </a:xfrm>
          <a:prstGeom prst="wedgeRoundRectCallout">
            <a:avLst>
              <a:gd name="adj1" fmla="val -117523"/>
              <a:gd name="adj2" fmla="val -6224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Nutrient Runoff: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Mild, Considerable；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For the  missing values, converting them to “Normal”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5715700" y="4131275"/>
            <a:ext cx="3238200" cy="733800"/>
          </a:xfrm>
          <a:prstGeom prst="wedgeRoundRectCallout">
            <a:avLst>
              <a:gd name="adj1" fmla="val -74333"/>
              <a:gd name="adj2" fmla="val -5287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Moisture Regime: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Well Drained, Poorly Drained, Wet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4">
            <a:alphaModFix/>
          </a:blip>
          <a:srcRect l="16348" r="16234"/>
          <a:stretch/>
        </p:blipFill>
        <p:spPr>
          <a:xfrm>
            <a:off x="5158500" y="83775"/>
            <a:ext cx="3927950" cy="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subTitle" idx="1"/>
          </p:nvPr>
        </p:nvSpPr>
        <p:spPr>
          <a:xfrm>
            <a:off x="6561400" y="1801200"/>
            <a:ext cx="2722800" cy="22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Correlation between soil variable: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SoilHealth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SoilStructure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NutrientRunoff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MoistureRegime</a:t>
            </a:r>
            <a:endParaRPr sz="1800"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" y="929825"/>
            <a:ext cx="6420150" cy="3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 rotWithShape="1">
          <a:blip r:embed="rId4">
            <a:alphaModFix/>
          </a:blip>
          <a:srcRect l="16348" r="16234"/>
          <a:stretch/>
        </p:blipFill>
        <p:spPr>
          <a:xfrm>
            <a:off x="2482675" y="107325"/>
            <a:ext cx="4414550" cy="50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41"/>
          <p:cNvGrpSpPr/>
          <p:nvPr/>
        </p:nvGrpSpPr>
        <p:grpSpPr>
          <a:xfrm>
            <a:off x="8061858" y="107317"/>
            <a:ext cx="870059" cy="847409"/>
            <a:chOff x="5926225" y="921350"/>
            <a:chExt cx="517800" cy="504350"/>
          </a:xfrm>
        </p:grpSpPr>
        <p:sp>
          <p:nvSpPr>
            <p:cNvPr id="285" name="Google Shape;285;p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>
            <a:spLocks noGrp="1"/>
          </p:cNvSpPr>
          <p:nvPr>
            <p:ph type="ctrTitle"/>
          </p:nvPr>
        </p:nvSpPr>
        <p:spPr>
          <a:xfrm>
            <a:off x="4731150" y="2330450"/>
            <a:ext cx="4320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ANOVA Analysis</a:t>
            </a:r>
            <a:endParaRPr sz="30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18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2662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June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99" name="Google Shape;299;p43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00" name="Google Shape;300;p4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525" y="339550"/>
            <a:ext cx="4613450" cy="44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/>
          <p:nvPr/>
        </p:nvSpPr>
        <p:spPr>
          <a:xfrm>
            <a:off x="3350525" y="781275"/>
            <a:ext cx="4494300" cy="44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5708400" y="4650075"/>
            <a:ext cx="457800" cy="15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19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8164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June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Assumptions: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Homogeneity of variance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Levene test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Normality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Shapiro-Wilk test on the ANOVA residuals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13" name="Google Shape;313;p44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14" name="Google Shape;314;p4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25" y="1709413"/>
            <a:ext cx="4352428" cy="17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/>
          <p:nvPr/>
        </p:nvSpPr>
        <p:spPr>
          <a:xfrm>
            <a:off x="4851150" y="2137675"/>
            <a:ext cx="466200" cy="1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5217375" y="3277900"/>
            <a:ext cx="466200" cy="13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rPr>
              <a:t>2</a:t>
            </a:fld>
            <a:endParaRPr>
              <a:solidFill>
                <a:srgbClr val="51B148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69" name="Google Shape;169;p2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7"/>
          <p:cNvSpPr txBox="1"/>
          <p:nvPr/>
        </p:nvSpPr>
        <p:spPr>
          <a:xfrm>
            <a:off x="3661625" y="988675"/>
            <a:ext cx="49659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" sz="2100" b="1"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" sz="2100" b="1">
                <a:latin typeface="Raleway"/>
                <a:ea typeface="Raleway"/>
                <a:cs typeface="Raleway"/>
                <a:sym typeface="Raleway"/>
              </a:rPr>
              <a:t>Data Preprocessing 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ANOVA Analysis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" sz="2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Visualization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" sz="2100" b="1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20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26" name="Google Shape;326;p45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June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Tukey multiple pairwise-comparisons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27" name="Google Shape;327;p45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28" name="Google Shape;328;p4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50" y="980324"/>
            <a:ext cx="5291049" cy="308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5"/>
          <p:cNvCxnSpPr/>
          <p:nvPr/>
        </p:nvCxnSpPr>
        <p:spPr>
          <a:xfrm>
            <a:off x="3329175" y="3710675"/>
            <a:ext cx="3254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21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39" name="Google Shape;339;p46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June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40" name="Google Shape;340;p46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41" name="Google Shape;341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850" y="593750"/>
            <a:ext cx="4935933" cy="395600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/>
          <p:nvPr/>
        </p:nvSpPr>
        <p:spPr>
          <a:xfrm>
            <a:off x="3429050" y="1180550"/>
            <a:ext cx="4835700" cy="76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7" name="Google Shape;347;p46"/>
          <p:cNvCxnSpPr/>
          <p:nvPr/>
        </p:nvCxnSpPr>
        <p:spPr>
          <a:xfrm rot="10800000" flipH="1">
            <a:off x="3462325" y="3302800"/>
            <a:ext cx="4635900" cy="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22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9337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June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 +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SoilHealth +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NutrientRunoff +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Application:NutrientRunoff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55" name="Google Shape;355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625" y="1403275"/>
            <a:ext cx="5379448" cy="18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23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2662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Stratified:Seedmix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66" name="Google Shape;366;p48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67" name="Google Shape;36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75" y="811475"/>
            <a:ext cx="5219474" cy="352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3153300" y="1155575"/>
            <a:ext cx="3853500" cy="46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3153300" y="2620400"/>
            <a:ext cx="3179400" cy="46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8"/>
          <p:cNvSpPr/>
          <p:nvPr/>
        </p:nvSpPr>
        <p:spPr>
          <a:xfrm>
            <a:off x="5217375" y="4201725"/>
            <a:ext cx="416100" cy="12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24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8164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Assumptions: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Homogeneity of variance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Levene test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Normality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Shapiro-Wilk test on the ANOVA residuals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81" name="Google Shape;381;p49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82" name="Google Shape;38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975" y="1525025"/>
            <a:ext cx="4644127" cy="20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4784575" y="2029475"/>
            <a:ext cx="457800" cy="1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5175750" y="3361125"/>
            <a:ext cx="441000" cy="19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25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94" name="Google Shape;394;p50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8164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Stratified:Seedmix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two-way combinations of factors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95" name="Google Shape;395;p50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396" name="Google Shape;396;p5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0" name="Google Shape;400;p50"/>
          <p:cNvPicPr preferRelativeResize="0"/>
          <p:nvPr/>
        </p:nvPicPr>
        <p:blipFill rotWithShape="1">
          <a:blip r:embed="rId3">
            <a:alphaModFix/>
          </a:blip>
          <a:srcRect l="-2350" r="2349"/>
          <a:stretch/>
        </p:blipFill>
        <p:spPr>
          <a:xfrm>
            <a:off x="3558125" y="227100"/>
            <a:ext cx="4611331" cy="46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26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Tukey multiple pairwise-comparisons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Stratified:Seedmix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07" name="Google Shape;407;p51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08" name="Google Shape;408;p5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0" y="910626"/>
            <a:ext cx="4655701" cy="332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51"/>
          <p:cNvCxnSpPr/>
          <p:nvPr/>
        </p:nvCxnSpPr>
        <p:spPr>
          <a:xfrm>
            <a:off x="3561125" y="3985350"/>
            <a:ext cx="3345900" cy="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51"/>
          <p:cNvCxnSpPr>
            <a:stCxn id="412" idx="1"/>
          </p:cNvCxnSpPr>
          <p:nvPr/>
        </p:nvCxnSpPr>
        <p:spPr>
          <a:xfrm rot="10800000" flipH="1">
            <a:off x="3513750" y="2553751"/>
            <a:ext cx="3559500" cy="1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51"/>
          <p:cNvCxnSpPr/>
          <p:nvPr/>
        </p:nvCxnSpPr>
        <p:spPr>
          <a:xfrm rot="10800000" flipH="1">
            <a:off x="3547325" y="3183175"/>
            <a:ext cx="3224700" cy="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27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21" name="Google Shape;421;p52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22" name="Google Shape;422;p52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23" name="Google Shape;423;p5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875" y="541700"/>
            <a:ext cx="4935933" cy="406008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/>
          <p:nvPr/>
        </p:nvSpPr>
        <p:spPr>
          <a:xfrm>
            <a:off x="3303125" y="1147250"/>
            <a:ext cx="4866300" cy="94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28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Aug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Stratified:Seedmix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35" name="Google Shape;435;p53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36" name="Google Shape;436;p5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50" y="608887"/>
            <a:ext cx="5174275" cy="39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/>
          <p:nvPr/>
        </p:nvSpPr>
        <p:spPr>
          <a:xfrm>
            <a:off x="5167425" y="4376500"/>
            <a:ext cx="407700" cy="15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29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47" name="Google Shape;447;p54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2662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Oct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48" name="Google Shape;448;p54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49" name="Google Shape;449;p5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3" name="Google Shape;453;p54"/>
          <p:cNvPicPr preferRelativeResize="0"/>
          <p:nvPr/>
        </p:nvPicPr>
        <p:blipFill rotWithShape="1">
          <a:blip r:embed="rId3">
            <a:alphaModFix/>
          </a:blip>
          <a:srcRect l="-1770" r="1769"/>
          <a:stretch/>
        </p:blipFill>
        <p:spPr>
          <a:xfrm>
            <a:off x="3363225" y="207988"/>
            <a:ext cx="5161530" cy="472752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4"/>
          <p:cNvSpPr/>
          <p:nvPr/>
        </p:nvSpPr>
        <p:spPr>
          <a:xfrm>
            <a:off x="3478975" y="697825"/>
            <a:ext cx="4868700" cy="34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4742925" y="2142150"/>
            <a:ext cx="4320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Introduction</a:t>
            </a:r>
            <a:endParaRPr sz="30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30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60" name="Google Shape;460;p55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8164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Oct</a:t>
            </a:r>
            <a:endParaRPr sz="3600" b="0" i="0" u="none" strike="noStrike" cap="none">
              <a:solidFill>
                <a:srgbClr val="66666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Assumptions: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Homogeneity of variance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Levene test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Normality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Shapiro-Wilk test on the ANOVA residuals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61" name="Google Shape;461;p55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62" name="Google Shape;462;p5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950" y="1481063"/>
            <a:ext cx="5415549" cy="21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5"/>
          <p:cNvSpPr/>
          <p:nvPr/>
        </p:nvSpPr>
        <p:spPr>
          <a:xfrm>
            <a:off x="4702425" y="2046125"/>
            <a:ext cx="507600" cy="17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5"/>
          <p:cNvSpPr/>
          <p:nvPr/>
        </p:nvSpPr>
        <p:spPr>
          <a:xfrm>
            <a:off x="5160200" y="3436025"/>
            <a:ext cx="507600" cy="17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31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74" name="Google Shape;474;p56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Oct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Application?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75" name="Google Shape;475;p56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76" name="Google Shape;476;p5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0" name="Google Shape;4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200" y="492713"/>
            <a:ext cx="4935931" cy="4158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56"/>
          <p:cNvCxnSpPr/>
          <p:nvPr/>
        </p:nvCxnSpPr>
        <p:spPr>
          <a:xfrm>
            <a:off x="3320850" y="4493025"/>
            <a:ext cx="3012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32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87" name="Google Shape;487;p57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Oct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488" name="Google Shape;488;p57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489" name="Google Shape;489;p5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525" y="567438"/>
            <a:ext cx="4935932" cy="40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33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499" name="Google Shape;499;p58"/>
          <p:cNvSpPr txBox="1">
            <a:spLocks noGrp="1"/>
          </p:cNvSpPr>
          <p:nvPr>
            <p:ph type="body" idx="4294967295"/>
          </p:nvPr>
        </p:nvSpPr>
        <p:spPr>
          <a:xfrm>
            <a:off x="436925" y="378750"/>
            <a:ext cx="2491800" cy="4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Oct</a:t>
            </a:r>
            <a:r>
              <a:rPr lang="en" sz="3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Fixed-effects ANOVA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soil condition.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Ratio ~ Stratified +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Seedmix 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endParaRPr sz="14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500" name="Google Shape;500;p58"/>
          <p:cNvGrpSpPr/>
          <p:nvPr/>
        </p:nvGrpSpPr>
        <p:grpSpPr>
          <a:xfrm>
            <a:off x="8169458" y="371181"/>
            <a:ext cx="896264" cy="896314"/>
            <a:chOff x="570875" y="4322250"/>
            <a:chExt cx="443300" cy="443325"/>
          </a:xfrm>
        </p:grpSpPr>
        <p:sp>
          <p:nvSpPr>
            <p:cNvPr id="501" name="Google Shape;501;p5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525" y="210263"/>
            <a:ext cx="4935934" cy="480358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/>
          <p:nvPr/>
        </p:nvSpPr>
        <p:spPr>
          <a:xfrm>
            <a:off x="3273225" y="2683375"/>
            <a:ext cx="3579600" cy="32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rPr>
              <a:t>34</a:t>
            </a:fld>
            <a:endParaRPr>
              <a:solidFill>
                <a:srgbClr val="51B148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aphicFrame>
        <p:nvGraphicFramePr>
          <p:cNvPr id="512" name="Google Shape;512;p59"/>
          <p:cNvGraphicFramePr/>
          <p:nvPr/>
        </p:nvGraphicFramePr>
        <p:xfrm>
          <a:off x="3419800" y="12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{9B1228AC-434F-421E-BB57-C706548A67E0}</a:tableStyleId>
              </a:tblPr>
              <a:tblGrid>
                <a:gridCol w="1667575"/>
                <a:gridCol w="1087100"/>
                <a:gridCol w="1095200"/>
                <a:gridCol w="1111325"/>
              </a:tblGrid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Oct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Stratified 1-0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Seedmix 1-0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Application 1-0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Application 2-0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0.089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4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Application 2-1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>
            <a:spLocks noGrp="1"/>
          </p:cNvSpPr>
          <p:nvPr>
            <p:ph type="ctrTitle"/>
          </p:nvPr>
        </p:nvSpPr>
        <p:spPr>
          <a:xfrm>
            <a:off x="4731150" y="2330450"/>
            <a:ext cx="4320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Visualization</a:t>
            </a:r>
            <a:endParaRPr sz="30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61"/>
          <p:cNvGrpSpPr/>
          <p:nvPr/>
        </p:nvGrpSpPr>
        <p:grpSpPr>
          <a:xfrm>
            <a:off x="5902419" y="3020599"/>
            <a:ext cx="432570" cy="421334"/>
            <a:chOff x="5926225" y="921350"/>
            <a:chExt cx="517800" cy="504350"/>
          </a:xfrm>
        </p:grpSpPr>
        <p:sp>
          <p:nvSpPr>
            <p:cNvPr id="524" name="Google Shape;524;p6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61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1"/>
          <p:cNvGrpSpPr/>
          <p:nvPr/>
        </p:nvGrpSpPr>
        <p:grpSpPr>
          <a:xfrm>
            <a:off x="6787406" y="2999979"/>
            <a:ext cx="432570" cy="421334"/>
            <a:chOff x="5926225" y="921350"/>
            <a:chExt cx="517800" cy="504350"/>
          </a:xfrm>
        </p:grpSpPr>
        <p:sp>
          <p:nvSpPr>
            <p:cNvPr id="528" name="Google Shape;528;p6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61"/>
          <p:cNvGrpSpPr/>
          <p:nvPr/>
        </p:nvGrpSpPr>
        <p:grpSpPr>
          <a:xfrm>
            <a:off x="5902758" y="3672780"/>
            <a:ext cx="870059" cy="847409"/>
            <a:chOff x="5926225" y="921350"/>
            <a:chExt cx="517800" cy="504350"/>
          </a:xfrm>
        </p:grpSpPr>
        <p:sp>
          <p:nvSpPr>
            <p:cNvPr id="531" name="Google Shape;531;p6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61"/>
          <p:cNvSpPr/>
          <p:nvPr/>
        </p:nvSpPr>
        <p:spPr>
          <a:xfrm>
            <a:off x="6292698" y="4147567"/>
            <a:ext cx="806460" cy="455544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832888" y="131925"/>
            <a:ext cx="54345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Check the distribution of response variables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35" name="Google Shape;535;p61"/>
          <p:cNvGrpSpPr/>
          <p:nvPr/>
        </p:nvGrpSpPr>
        <p:grpSpPr>
          <a:xfrm>
            <a:off x="8498038" y="553132"/>
            <a:ext cx="539546" cy="879605"/>
            <a:chOff x="6730350" y="2315900"/>
            <a:chExt cx="257700" cy="420100"/>
          </a:xfrm>
        </p:grpSpPr>
        <p:sp>
          <p:nvSpPr>
            <p:cNvPr id="536" name="Google Shape;536;p6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1" name="Google Shape;5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75" y="645025"/>
            <a:ext cx="7088324" cy="43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000" y="189500"/>
            <a:ext cx="2651716" cy="45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61"/>
          <p:cNvGrpSpPr/>
          <p:nvPr/>
        </p:nvGrpSpPr>
        <p:grpSpPr>
          <a:xfrm>
            <a:off x="8" y="4147567"/>
            <a:ext cx="870059" cy="847409"/>
            <a:chOff x="5926225" y="921350"/>
            <a:chExt cx="517800" cy="504350"/>
          </a:xfrm>
        </p:grpSpPr>
        <p:sp>
          <p:nvSpPr>
            <p:cNvPr id="544" name="Google Shape;544;p6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62"/>
          <p:cNvGrpSpPr/>
          <p:nvPr/>
        </p:nvGrpSpPr>
        <p:grpSpPr>
          <a:xfrm>
            <a:off x="5902419" y="3020599"/>
            <a:ext cx="432570" cy="421334"/>
            <a:chOff x="5926225" y="921350"/>
            <a:chExt cx="517800" cy="504350"/>
          </a:xfrm>
        </p:grpSpPr>
        <p:sp>
          <p:nvSpPr>
            <p:cNvPr id="551" name="Google Shape;551;p6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62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37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55" name="Google Shape;555;p62"/>
          <p:cNvSpPr txBox="1"/>
          <p:nvPr/>
        </p:nvSpPr>
        <p:spPr>
          <a:xfrm>
            <a:off x="1753700" y="129575"/>
            <a:ext cx="61557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The Effect of Seed Treatment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0: No Stratification       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1: Cold Stratification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6" name="Google Shape;556;p62"/>
          <p:cNvPicPr preferRelativeResize="0"/>
          <p:nvPr/>
        </p:nvPicPr>
        <p:blipFill rotWithShape="1">
          <a:blip r:embed="rId3">
            <a:alphaModFix/>
          </a:blip>
          <a:srcRect b="5231"/>
          <a:stretch/>
        </p:blipFill>
        <p:spPr>
          <a:xfrm>
            <a:off x="899425" y="1071075"/>
            <a:ext cx="6801876" cy="39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50" y="247225"/>
            <a:ext cx="2651716" cy="4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63"/>
          <p:cNvGrpSpPr/>
          <p:nvPr/>
        </p:nvGrpSpPr>
        <p:grpSpPr>
          <a:xfrm>
            <a:off x="5902419" y="3020599"/>
            <a:ext cx="432570" cy="421334"/>
            <a:chOff x="5926225" y="921350"/>
            <a:chExt cx="517800" cy="504350"/>
          </a:xfrm>
        </p:grpSpPr>
        <p:sp>
          <p:nvSpPr>
            <p:cNvPr id="563" name="Google Shape;563;p6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63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38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1741400" y="153025"/>
            <a:ext cx="65094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The Effect of Seed Mixes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0: Traditional pollinator seed mix   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1: Plateau-tolerant pollinator seed mix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75" y="1165175"/>
            <a:ext cx="6841674" cy="39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525" y="211925"/>
            <a:ext cx="2651716" cy="4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64"/>
          <p:cNvGrpSpPr/>
          <p:nvPr/>
        </p:nvGrpSpPr>
        <p:grpSpPr>
          <a:xfrm>
            <a:off x="5902419" y="3020599"/>
            <a:ext cx="432570" cy="421334"/>
            <a:chOff x="5926225" y="921350"/>
            <a:chExt cx="517800" cy="504350"/>
          </a:xfrm>
        </p:grpSpPr>
        <p:sp>
          <p:nvSpPr>
            <p:cNvPr id="575" name="Google Shape;575;p6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p64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64"/>
          <p:cNvGrpSpPr/>
          <p:nvPr/>
        </p:nvGrpSpPr>
        <p:grpSpPr>
          <a:xfrm>
            <a:off x="8038508" y="1177017"/>
            <a:ext cx="870059" cy="847409"/>
            <a:chOff x="5926225" y="921350"/>
            <a:chExt cx="517800" cy="504350"/>
          </a:xfrm>
        </p:grpSpPr>
        <p:sp>
          <p:nvSpPr>
            <p:cNvPr id="579" name="Google Shape;579;p6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6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39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582" name="Google Shape;582;p64"/>
          <p:cNvSpPr txBox="1"/>
          <p:nvPr/>
        </p:nvSpPr>
        <p:spPr>
          <a:xfrm>
            <a:off x="1777400" y="76600"/>
            <a:ext cx="41250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The Effect of Timing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0: No herbicide application   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1: Pre-emergent application 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aleway"/>
                <a:ea typeface="Raleway"/>
                <a:cs typeface="Raleway"/>
                <a:sym typeface="Raleway"/>
              </a:rPr>
              <a:t>2: Post-emergent application</a:t>
            </a:r>
            <a:endParaRPr sz="18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3" name="Google Shape;583;p64"/>
          <p:cNvPicPr preferRelativeResize="0"/>
          <p:nvPr/>
        </p:nvPicPr>
        <p:blipFill rotWithShape="1">
          <a:blip r:embed="rId3">
            <a:alphaModFix/>
          </a:blip>
          <a:srcRect b="6542"/>
          <a:stretch/>
        </p:blipFill>
        <p:spPr>
          <a:xfrm>
            <a:off x="930325" y="1396600"/>
            <a:ext cx="6394400" cy="36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50" y="233575"/>
            <a:ext cx="2731175" cy="4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2015700" y="856875"/>
            <a:ext cx="51126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rgbClr val="FFD966"/>
                </a:solidFill>
                <a:latin typeface="Raleway"/>
                <a:ea typeface="Raleway"/>
                <a:cs typeface="Raleway"/>
                <a:sym typeface="Raleway"/>
              </a:rPr>
              <a:t>What encourages the strongest community assembly of desired species while minimizing weed pressure?</a:t>
            </a:r>
            <a:endParaRPr sz="3000" b="1">
              <a:solidFill>
                <a:srgbClr val="FFD9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40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590" name="Google Shape;5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96" y="271075"/>
            <a:ext cx="7595854" cy="46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5"/>
          <p:cNvSpPr txBox="1"/>
          <p:nvPr/>
        </p:nvSpPr>
        <p:spPr>
          <a:xfrm>
            <a:off x="1235375" y="748288"/>
            <a:ext cx="46599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0.1.2:</a:t>
            </a:r>
            <a:r>
              <a:rPr lang="en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No stratification, </a:t>
            </a:r>
            <a:endParaRPr sz="1600" i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Plateau-tolerant pollinator seed mix, Post-emergent application</a:t>
            </a:r>
            <a:endParaRPr sz="1600" i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92" name="Google Shape;592;p65"/>
          <p:cNvCxnSpPr/>
          <p:nvPr/>
        </p:nvCxnSpPr>
        <p:spPr>
          <a:xfrm>
            <a:off x="2754125" y="983463"/>
            <a:ext cx="1412400" cy="294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65"/>
          <p:cNvSpPr txBox="1"/>
          <p:nvPr/>
        </p:nvSpPr>
        <p:spPr>
          <a:xfrm>
            <a:off x="5084875" y="842250"/>
            <a:ext cx="46599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1.1.2:</a:t>
            </a:r>
            <a:r>
              <a:rPr lang="en" sz="16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Cold stratification, </a:t>
            </a:r>
            <a:endParaRPr sz="1600" i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Plateau-tolerant pollinator seed mix, Post-emergent application</a:t>
            </a:r>
            <a:endParaRPr sz="1600" i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94" name="Google Shape;594;p65"/>
          <p:cNvCxnSpPr/>
          <p:nvPr/>
        </p:nvCxnSpPr>
        <p:spPr>
          <a:xfrm>
            <a:off x="6602350" y="2006838"/>
            <a:ext cx="942300" cy="224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5" name="Google Shape;5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300" y="18211"/>
            <a:ext cx="2651725" cy="481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66"/>
          <p:cNvGrpSpPr/>
          <p:nvPr/>
        </p:nvGrpSpPr>
        <p:grpSpPr>
          <a:xfrm>
            <a:off x="5902419" y="3020599"/>
            <a:ext cx="432570" cy="421334"/>
            <a:chOff x="5926225" y="921350"/>
            <a:chExt cx="517800" cy="504350"/>
          </a:xfrm>
        </p:grpSpPr>
        <p:sp>
          <p:nvSpPr>
            <p:cNvPr id="601" name="Google Shape;601;p6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66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p66"/>
          <p:cNvGrpSpPr/>
          <p:nvPr/>
        </p:nvGrpSpPr>
        <p:grpSpPr>
          <a:xfrm>
            <a:off x="8167983" y="953417"/>
            <a:ext cx="870059" cy="847409"/>
            <a:chOff x="5926225" y="921350"/>
            <a:chExt cx="517800" cy="504350"/>
          </a:xfrm>
        </p:grpSpPr>
        <p:sp>
          <p:nvSpPr>
            <p:cNvPr id="605" name="Google Shape;605;p6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6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41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08" name="Google Shape;608;p66"/>
          <p:cNvSpPr txBox="1"/>
          <p:nvPr/>
        </p:nvSpPr>
        <p:spPr>
          <a:xfrm>
            <a:off x="1894975" y="176700"/>
            <a:ext cx="40074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The Effect of Soilhealth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653225"/>
            <a:ext cx="7008925" cy="43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150" y="176700"/>
            <a:ext cx="2651716" cy="4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 txBox="1">
            <a:spLocks noGrp="1"/>
          </p:cNvSpPr>
          <p:nvPr>
            <p:ph type="ctrTitle"/>
          </p:nvPr>
        </p:nvSpPr>
        <p:spPr>
          <a:xfrm>
            <a:off x="4707600" y="2318700"/>
            <a:ext cx="43200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aleway ExtraBold"/>
              <a:buNone/>
            </a:pPr>
            <a:r>
              <a:rPr lang="en" sz="3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Conclusion</a:t>
            </a:r>
            <a:endParaRPr sz="30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16" name="Google Shape;616;p6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b="0" i="0" u="none" strike="noStrike" cap="non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rPr>
              <a:t>43</a:t>
            </a:fld>
            <a:endParaRPr>
              <a:solidFill>
                <a:srgbClr val="51B148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grpSp>
        <p:nvGrpSpPr>
          <p:cNvPr id="622" name="Google Shape;622;p68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623" name="Google Shape;623;p6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68"/>
          <p:cNvSpPr txBox="1"/>
          <p:nvPr/>
        </p:nvSpPr>
        <p:spPr>
          <a:xfrm>
            <a:off x="4048875" y="706250"/>
            <a:ext cx="4531500" cy="3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For cold stratification: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Cold stratification performs poorly during the process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For seed mixes: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Seed mix with imazapic application performs better than traditional seed mix, which results in significant increase of the ratio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For timing of application: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Post-emergent application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performs better than pre-emergent application and no application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8" name="Google Shape;628;p68"/>
          <p:cNvSpPr txBox="1"/>
          <p:nvPr/>
        </p:nvSpPr>
        <p:spPr>
          <a:xfrm>
            <a:off x="4048875" y="141225"/>
            <a:ext cx="459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The results of experiment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rPr>
              <a:t>44</a:t>
            </a:fld>
            <a:endParaRPr>
              <a:solidFill>
                <a:srgbClr val="FFFFF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34" name="Google Shape;634;p69"/>
          <p:cNvSpPr txBox="1">
            <a:spLocks noGrp="1"/>
          </p:cNvSpPr>
          <p:nvPr>
            <p:ph type="ctrTitle" idx="4294967295"/>
          </p:nvPr>
        </p:nvSpPr>
        <p:spPr>
          <a:xfrm>
            <a:off x="685800" y="488300"/>
            <a:ext cx="65937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</a:pPr>
            <a:r>
              <a:rPr lang="en" sz="9600" b="0" i="0" u="none" strike="noStrike" cap="non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Thanks!</a:t>
            </a:r>
            <a:endParaRPr sz="9600" b="0" i="0" u="none" strike="noStrike" cap="none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35" name="Google Shape;635;p69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None/>
            </a:pPr>
            <a:r>
              <a:rPr lang="en" sz="3600" b="1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Any questions?</a:t>
            </a:r>
            <a:endParaRPr sz="3600" b="1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6" name="Google Shape;636;p69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25"/>
            <a:ext cx="9204150" cy="51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206" y="0"/>
            <a:ext cx="9261207" cy="52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553175" y="1135700"/>
            <a:ext cx="6967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Two treatments: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Does cold stratification contribute to the success of native plant establishment?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553175" y="2242525"/>
            <a:ext cx="72504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Two seed mixes: 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would a traditional “pollinator habitat” seed mix perform with imazapic application?</a:t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553175" y="3425050"/>
            <a:ext cx="64734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Timing: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How will plants respond to pre-emergent application of imazapic vs. post-emergent application?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4" name="Google Shape;204;p32"/>
          <p:cNvGrpSpPr/>
          <p:nvPr/>
        </p:nvGrpSpPr>
        <p:grpSpPr>
          <a:xfrm>
            <a:off x="8003008" y="314717"/>
            <a:ext cx="870059" cy="847409"/>
            <a:chOff x="5926225" y="921350"/>
            <a:chExt cx="517800" cy="504350"/>
          </a:xfrm>
        </p:grpSpPr>
        <p:sp>
          <p:nvSpPr>
            <p:cNvPr id="205" name="Google Shape;205;p3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2"/>
          <p:cNvSpPr txBox="1"/>
          <p:nvPr/>
        </p:nvSpPr>
        <p:spPr>
          <a:xfrm>
            <a:off x="506100" y="188325"/>
            <a:ext cx="4578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Experimental Design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775" y="0"/>
            <a:ext cx="9347475" cy="52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50"/>
            <a:ext cx="92176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Macintosh PowerPoint</Application>
  <PresentationFormat>On-screen Show (16:9)</PresentationFormat>
  <Paragraphs>273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Raleway Light</vt:lpstr>
      <vt:lpstr>Raleway ExtraBold</vt:lpstr>
      <vt:lpstr>Pontano Sans</vt:lpstr>
      <vt:lpstr>Dosis Light</vt:lpstr>
      <vt:lpstr>Dosis</vt:lpstr>
      <vt:lpstr>Raleway</vt:lpstr>
      <vt:lpstr>Solanio template</vt:lpstr>
      <vt:lpstr>Simple Light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ANOVA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Wang, Mengjie</cp:lastModifiedBy>
  <cp:revision>1</cp:revision>
  <dcterms:modified xsi:type="dcterms:W3CDTF">2019-03-18T18:21:13Z</dcterms:modified>
</cp:coreProperties>
</file>